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62A5-DF22-45E9-B3C8-B9E0982EAAA7}" type="datetimeFigureOut">
              <a:rPr lang="en-US" smtClean="0"/>
              <a:pPr/>
              <a:t>6/13/2017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1F5B-667E-4CD6-A158-EC1D5E7219D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ИНФОРМАЦИОНЕН ДЕН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929618" cy="507209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bg-BG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bg-BG" sz="3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Във </a:t>
            </a:r>
            <a:r>
              <a:rPr lang="bg-BG" sz="3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връзка с изпълнение на договор за безжъзмездна финансова помощ </a:t>
            </a:r>
          </a:p>
          <a:p>
            <a:pPr>
              <a:spcBef>
                <a:spcPct val="0"/>
              </a:spcBef>
            </a:pPr>
            <a:r>
              <a:rPr lang="ru-RU" sz="3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договор  </a:t>
            </a:r>
            <a:r>
              <a:rPr lang="ru-RU" sz="3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BG16RFOP002-2.001-0156-C01  Разширяване на капацитета и експортния потенциал на "ХИММАШ" АД чрез внедравяне на нови технологии за подобряване на ресурсната ефективност и ефикастност в производствения процес.</a:t>
            </a:r>
            <a:endParaRPr lang="bg-BG" sz="3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r>
              <a:rPr lang="bg-BG" sz="1200" i="1" dirty="0" smtClean="0"/>
              <a:t>Проект  “Подобряване на производтсвения капацитет и повишаване на конкурентоспособността на  Химмаш АД, финансиран от Оперативна програма „Иновации и конкурентоспособност“, съфинансирана от Европейския съюз чрез Европейския фонд за регионално развитие.</a:t>
            </a:r>
            <a:endParaRPr lang="bg-BG" sz="12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857224" y="5143512"/>
            <a:ext cx="2254469" cy="783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215074" y="5000636"/>
            <a:ext cx="2346961" cy="91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Autofit/>
          </a:bodyPr>
          <a:lstStyle/>
          <a:p>
            <a:r>
              <a:rPr lang="bg-BG" sz="3200" dirty="0" smtClean="0"/>
              <a:t>ПРЕКИ РЕЗУЛТАТИ ОТ ИЗПЪЛНЕНИЕ НА ПРОЕКТА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7929618" cy="5429288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r>
              <a:rPr lang="bg-BG" sz="3100" dirty="0" smtClean="0">
                <a:solidFill>
                  <a:schemeClr val="tx1"/>
                </a:solidFill>
              </a:rPr>
              <a:t>Доставен и въведен в експлоатация  Дробомет – 1бр.</a:t>
            </a:r>
          </a:p>
          <a:p>
            <a:pPr algn="just">
              <a:spcBef>
                <a:spcPct val="0"/>
              </a:spcBef>
            </a:pPr>
            <a:endParaRPr lang="bg-BG" sz="31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r>
              <a:rPr lang="bg-BG" sz="3100" dirty="0" smtClean="0">
                <a:solidFill>
                  <a:schemeClr val="tx1"/>
                </a:solidFill>
              </a:rPr>
              <a:t>Доставена и въведена в експлоатация </a:t>
            </a:r>
            <a:r>
              <a:rPr lang="ru-RU" sz="3100" dirty="0" smtClean="0">
                <a:solidFill>
                  <a:schemeClr val="tx1"/>
                </a:solidFill>
              </a:rPr>
              <a:t>Четиривалова хидравлична машина за огъване на листов материал-1 бр.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r>
              <a:rPr lang="ru-RU" sz="3100" dirty="0" smtClean="0">
                <a:solidFill>
                  <a:schemeClr val="tx1"/>
                </a:solidFill>
              </a:rPr>
              <a:t>Проведени два информациони дни във връзка с изпълнението на прокетните дейности, очаквани и потигнати резултати и цели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r>
              <a:rPr lang="ru-RU" sz="3100" dirty="0" smtClean="0">
                <a:solidFill>
                  <a:schemeClr val="tx1"/>
                </a:solidFill>
              </a:rPr>
              <a:t>Изработена информационна табела и билборд, осигуряващи публичност и визуализация на проекта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r>
              <a:rPr lang="ru-RU" sz="3100" dirty="0" smtClean="0">
                <a:solidFill>
                  <a:schemeClr val="tx1"/>
                </a:solidFill>
              </a:rPr>
              <a:t>Изработени и поставени стикери към всеки един от придобите по проекта активи.</a:t>
            </a:r>
          </a:p>
          <a:p>
            <a:pPr algn="just">
              <a:spcBef>
                <a:spcPct val="0"/>
              </a:spcBef>
            </a:pPr>
            <a:endParaRPr lang="bg-BG" sz="30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30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30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30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30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30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3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r>
              <a:rPr lang="bg-BG" sz="1200" i="1" dirty="0" smtClean="0"/>
              <a:t>Проект  “Подобряване на </a:t>
            </a:r>
          </a:p>
          <a:p>
            <a:pPr>
              <a:spcBef>
                <a:spcPct val="0"/>
              </a:spcBef>
            </a:pPr>
            <a:r>
              <a:rPr lang="bg-BG" sz="1200" i="1" dirty="0" smtClean="0"/>
              <a:t>капацитет и повишаване на конкурентоспособността на  Химмаш АД“, финансиран от Оперативна програма „Иновации и конкурентоспособност“, съфинансирана от Европейския съюз чрез Европейския фонд за регионално развитие.</a:t>
            </a:r>
            <a:endParaRPr lang="bg-BG" sz="12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endParaRPr lang="bg-BG" sz="30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bg-BG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714348" y="5000636"/>
            <a:ext cx="2254469" cy="783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357950" y="4643446"/>
            <a:ext cx="2346961" cy="91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КОСВЕНИ РЕЗУЛТАТИ ОТ ИЗПЪЛНЕНИЕ НА ПРОЕКТА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7929618" cy="5500726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US" sz="2100" dirty="0" err="1">
                <a:solidFill>
                  <a:schemeClr val="tx1"/>
                </a:solidFill>
              </a:rPr>
              <a:t>Закупуване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ново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високотехнологично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производствено</a:t>
            </a:r>
            <a:r>
              <a:rPr lang="bg-BG" sz="2100" dirty="0" smtClean="0">
                <a:solidFill>
                  <a:schemeClr val="tx1"/>
                </a:solidFill>
              </a:rPr>
              <a:t> за осъществяване на основни дейности- почистване и огъване на материали</a:t>
            </a:r>
          </a:p>
          <a:p>
            <a:pPr algn="just">
              <a:buFont typeface="Wingdings" pitchFamily="2" charset="2"/>
              <a:buChar char="v"/>
            </a:pPr>
            <a:r>
              <a:rPr lang="en-US" sz="2100" dirty="0" err="1">
                <a:solidFill>
                  <a:schemeClr val="tx1"/>
                </a:solidFill>
              </a:rPr>
              <a:t>Разширяване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bg-BG" sz="2100" dirty="0" smtClean="0">
                <a:solidFill>
                  <a:schemeClr val="tx1"/>
                </a:solidFill>
              </a:rPr>
              <a:t>производствения </a:t>
            </a:r>
            <a:r>
              <a:rPr lang="en-US" sz="2100" dirty="0" err="1" smtClean="0">
                <a:solidFill>
                  <a:schemeClr val="tx1"/>
                </a:solidFill>
              </a:rPr>
              <a:t>капацитет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на</a:t>
            </a:r>
            <a:r>
              <a:rPr lang="bg-BG" sz="2100" dirty="0" smtClean="0">
                <a:solidFill>
                  <a:schemeClr val="tx1"/>
                </a:solidFill>
              </a:rPr>
              <a:t> дружеството</a:t>
            </a:r>
            <a:r>
              <a:rPr lang="en-US" sz="2100" dirty="0" smtClean="0">
                <a:solidFill>
                  <a:schemeClr val="tx1"/>
                </a:solidFill>
              </a:rPr>
              <a:t> ;</a:t>
            </a:r>
            <a:endParaRPr lang="en-GB" sz="21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100" dirty="0" smtClean="0">
                <a:solidFill>
                  <a:schemeClr val="tx1"/>
                </a:solidFill>
              </a:rPr>
              <a:t>Осигуряване на висока точност, прецизност и качество на производствените процеси.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100" dirty="0" err="1" smtClean="0">
                <a:solidFill>
                  <a:schemeClr val="tx1"/>
                </a:solidFill>
              </a:rPr>
              <a:t>Подобряване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ресурсната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ефективност</a:t>
            </a:r>
            <a:r>
              <a:rPr lang="en-US" sz="2100" dirty="0">
                <a:solidFill>
                  <a:schemeClr val="tx1"/>
                </a:solidFill>
              </a:rPr>
              <a:t> и </a:t>
            </a:r>
            <a:r>
              <a:rPr lang="en-US" sz="2100" dirty="0" err="1">
                <a:solidFill>
                  <a:schemeClr val="tx1"/>
                </a:solidFill>
              </a:rPr>
              <a:t>ефикасност</a:t>
            </a:r>
            <a:r>
              <a:rPr lang="en-US" sz="2100" dirty="0">
                <a:solidFill>
                  <a:schemeClr val="tx1"/>
                </a:solidFill>
              </a:rPr>
              <a:t> в </a:t>
            </a:r>
            <a:r>
              <a:rPr lang="en-US" sz="2100" dirty="0" err="1">
                <a:solidFill>
                  <a:schemeClr val="tx1"/>
                </a:solidFill>
              </a:rPr>
              <a:t>производствения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процес</a:t>
            </a:r>
            <a:r>
              <a:rPr lang="en-US" sz="2100" dirty="0">
                <a:solidFill>
                  <a:schemeClr val="tx1"/>
                </a:solidFill>
              </a:rPr>
              <a:t>;</a:t>
            </a:r>
            <a:endParaRPr lang="en-GB" sz="21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100" dirty="0" err="1" smtClean="0">
                <a:solidFill>
                  <a:schemeClr val="tx1"/>
                </a:solidFill>
              </a:rPr>
              <a:t>Разширяване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пазарните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позиции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дружеството</a:t>
            </a:r>
            <a:r>
              <a:rPr lang="en-US" sz="2100" dirty="0">
                <a:solidFill>
                  <a:schemeClr val="tx1"/>
                </a:solidFill>
              </a:rPr>
              <a:t> и </a:t>
            </a:r>
            <a:r>
              <a:rPr lang="en-US" sz="2100" dirty="0" err="1">
                <a:solidFill>
                  <a:schemeClr val="tx1"/>
                </a:solidFill>
              </a:rPr>
              <a:t>увеличаване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приходите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от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износ</a:t>
            </a:r>
            <a:r>
              <a:rPr lang="en-US" sz="2100" dirty="0">
                <a:solidFill>
                  <a:schemeClr val="tx1"/>
                </a:solidFill>
              </a:rPr>
              <a:t>;</a:t>
            </a:r>
            <a:endParaRPr lang="en-GB" sz="21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100" dirty="0" err="1" smtClean="0">
                <a:solidFill>
                  <a:schemeClr val="tx1"/>
                </a:solidFill>
              </a:rPr>
              <a:t>Подобряване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на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конкурентоспособността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на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“</a:t>
            </a:r>
            <a:r>
              <a:rPr lang="bg-BG" sz="2200" dirty="0" smtClean="0">
                <a:solidFill>
                  <a:schemeClr val="tx1"/>
                </a:solidFill>
              </a:rPr>
              <a:t>Химмаш</a:t>
            </a:r>
            <a:r>
              <a:rPr lang="en-US" sz="2200" dirty="0" smtClean="0">
                <a:solidFill>
                  <a:schemeClr val="tx1"/>
                </a:solidFill>
              </a:rPr>
              <a:t>" </a:t>
            </a:r>
            <a:r>
              <a:rPr lang="en-US" sz="2200" dirty="0">
                <a:solidFill>
                  <a:schemeClr val="tx1"/>
                </a:solidFill>
              </a:rPr>
              <a:t>АД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bg-BG" sz="2200" dirty="0" smtClean="0">
              <a:solidFill>
                <a:schemeClr val="tx1"/>
              </a:solidFill>
            </a:endParaRPr>
          </a:p>
          <a:p>
            <a:pPr algn="just"/>
            <a:endParaRPr lang="bg-BG" sz="2200" dirty="0" smtClean="0">
              <a:solidFill>
                <a:schemeClr val="tx1"/>
              </a:solidFill>
            </a:endParaRPr>
          </a:p>
          <a:p>
            <a:pPr algn="just"/>
            <a:endParaRPr lang="bg-BG" sz="2200" dirty="0">
              <a:solidFill>
                <a:schemeClr val="tx1"/>
              </a:solidFill>
            </a:endParaRPr>
          </a:p>
          <a:p>
            <a:pPr algn="just"/>
            <a:endParaRPr lang="en-GB" sz="2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bg-BG" sz="1200" i="1" dirty="0" smtClean="0"/>
          </a:p>
          <a:p>
            <a:pPr algn="l">
              <a:spcBef>
                <a:spcPct val="0"/>
              </a:spcBef>
            </a:pPr>
            <a:r>
              <a:rPr lang="bg-BG" sz="1200" i="1" dirty="0" smtClean="0"/>
              <a:t>Проект  “Подобряване на производтсвения капацитет и повишаване на конкурентоспособността на  Химмаш АД“, финансиран от Оперативна програма „Иновации и конкурентоспособност“, съфинансирана от Европейския съюз чрез Европейския фонд за регионално развитие.</a:t>
            </a:r>
            <a:endParaRPr lang="bg-BG" sz="12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bg-BG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785786" y="5000636"/>
            <a:ext cx="2254469" cy="783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072198" y="4857760"/>
            <a:ext cx="2346961" cy="91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ЕТАПИ НА ИЗПЪЛНЕНИЕ НА ПРОЕКТА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929618" cy="5072098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</a:pPr>
            <a:r>
              <a:rPr lang="bg-BG" sz="2400" dirty="0" smtClean="0">
                <a:solidFill>
                  <a:schemeClr val="tx1"/>
                </a:solidFill>
              </a:rPr>
              <a:t>-</a:t>
            </a:r>
            <a:r>
              <a:rPr lang="bg-BG" sz="2500" dirty="0" smtClean="0">
                <a:solidFill>
                  <a:schemeClr val="tx1"/>
                </a:solidFill>
              </a:rPr>
              <a:t>Изготвен и одобрен план график за изпълнение на проектните дейности</a:t>
            </a:r>
          </a:p>
          <a:p>
            <a:pPr algn="just">
              <a:spcBef>
                <a:spcPct val="0"/>
              </a:spcBef>
            </a:pPr>
            <a:r>
              <a:rPr lang="bg-BG" sz="2500" dirty="0" smtClean="0">
                <a:solidFill>
                  <a:schemeClr val="tx1"/>
                </a:solidFill>
              </a:rPr>
              <a:t>-Изготвена и одобрена тръжна процедура с предмет: </a:t>
            </a:r>
            <a:r>
              <a:rPr lang="ru-RU" sz="2500" dirty="0" smtClean="0">
                <a:solidFill>
                  <a:schemeClr val="tx1"/>
                </a:solidFill>
              </a:rPr>
              <a:t>Доставка, монтаж и въвеждане в експлоатация на металообработващо оборудване </a:t>
            </a:r>
            <a:r>
              <a:rPr lang="bg-BG" sz="2500" dirty="0" smtClean="0">
                <a:solidFill>
                  <a:schemeClr val="tx1"/>
                </a:solidFill>
              </a:rPr>
              <a:t>, с 2 обособени позиции.</a:t>
            </a:r>
          </a:p>
          <a:p>
            <a:pPr algn="just">
              <a:spcBef>
                <a:spcPct val="0"/>
              </a:spcBef>
            </a:pPr>
            <a:endParaRPr lang="bg-BG" sz="25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bg-BG" sz="2500" dirty="0" smtClean="0">
                <a:solidFill>
                  <a:schemeClr val="tx1"/>
                </a:solidFill>
              </a:rPr>
              <a:t>Проведен избор за изпълнители за отделните обособени позиции.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bg-BG" sz="2500" dirty="0" smtClean="0">
                <a:solidFill>
                  <a:schemeClr val="tx1"/>
                </a:solidFill>
              </a:rPr>
              <a:t>Избрани изпълнители за отделните обособени позиции.</a:t>
            </a:r>
          </a:p>
          <a:p>
            <a:pPr algn="just">
              <a:spcBef>
                <a:spcPct val="0"/>
              </a:spcBef>
            </a:pPr>
            <a:endParaRPr lang="bg-BG" sz="25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bg-BG" sz="2500" dirty="0" smtClean="0">
                <a:solidFill>
                  <a:schemeClr val="tx1"/>
                </a:solidFill>
              </a:rPr>
              <a:t>Сключване на договори с доставчиците на оборудването.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bg-BG" sz="1200" i="1" dirty="0" smtClean="0"/>
              <a:t>Проект  “Подобряване на производтсвения капацитет и повишаване на конкурентоспособността на  Химмаш АД“, финансиран от Оперативна програма „Иновации и конкурентоспособност“, съфинансирана от Европейския съюз чрез Европейския фонд за регионално развитие.</a:t>
            </a:r>
            <a:endParaRPr lang="bg-BG" sz="12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714348" y="5143512"/>
            <a:ext cx="2254469" cy="783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072198" y="4929198"/>
            <a:ext cx="2346961" cy="91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ЕТАПИ НА ИЗПЪЛНЕНИЕТО НА ПРОЕКТА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929618" cy="5143536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Tx/>
              <a:buChar char="-"/>
            </a:pPr>
            <a:r>
              <a:rPr lang="bg-BG" sz="2600" dirty="0" smtClean="0">
                <a:solidFill>
                  <a:schemeClr val="tx1"/>
                </a:solidFill>
              </a:rPr>
              <a:t>Подадено 1 искане за авансово плащане отчета към Договарящия орган 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bg-BG" sz="2600" dirty="0" smtClean="0">
                <a:solidFill>
                  <a:schemeClr val="tx1"/>
                </a:solidFill>
              </a:rPr>
              <a:t>Подаден един окончателен отчет за финално плащане към ДО.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bg-BG" sz="2600" dirty="0" smtClean="0">
                <a:solidFill>
                  <a:schemeClr val="tx1"/>
                </a:solidFill>
              </a:rPr>
              <a:t>Доставено, инсталирано и пуснато в експлоатация оборудване.</a:t>
            </a: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bg-BG" sz="2600" dirty="0" smtClean="0">
                <a:solidFill>
                  <a:schemeClr val="tx1"/>
                </a:solidFill>
              </a:rPr>
              <a:t>Спазване на мерките за публичност и визуализация чрез организиране на два информационни дни, изработка и поставяне на временна табела и билборд и стикери на всеки от закупените по проекта активи.</a:t>
            </a:r>
            <a:endParaRPr lang="bg-BG" sz="26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v"/>
            </a:pP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endParaRPr lang="bg-BG" sz="1050" dirty="0" smtClean="0"/>
          </a:p>
          <a:p>
            <a:pPr algn="just">
              <a:spcBef>
                <a:spcPct val="0"/>
              </a:spcBef>
            </a:pPr>
            <a:endParaRPr lang="bg-BG" sz="1050" dirty="0" smtClean="0"/>
          </a:p>
          <a:p>
            <a:pPr algn="just">
              <a:spcBef>
                <a:spcPct val="0"/>
              </a:spcBef>
            </a:pPr>
            <a:endParaRPr lang="bg-BG" sz="1050" dirty="0" smtClean="0"/>
          </a:p>
          <a:p>
            <a:pPr algn="just">
              <a:spcBef>
                <a:spcPct val="0"/>
              </a:spcBef>
            </a:pPr>
            <a:endParaRPr lang="en-GB" sz="1050" dirty="0"/>
          </a:p>
          <a:p>
            <a:pPr>
              <a:spcBef>
                <a:spcPct val="0"/>
              </a:spcBef>
            </a:pPr>
            <a:r>
              <a:rPr lang="bg-BG" sz="1000" i="1" dirty="0" smtClean="0"/>
              <a:t>Проект  “Подобряване на производтсвения капацитет и повишаване на конкурентоспособността на  Химмаш АД“, финансиран от Оперативна програма „Иновации и конкурентоспособност“, съфинансирана от Европейския съюз чрез Европейския фонд за регионално развитие.</a:t>
            </a:r>
            <a:endParaRPr lang="bg-BG" sz="1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42910" y="5072074"/>
            <a:ext cx="2254469" cy="783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000760" y="4857760"/>
            <a:ext cx="2346961" cy="91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929618" cy="507209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6200" i="1" dirty="0"/>
          </a:p>
          <a:p>
            <a:pPr>
              <a:spcBef>
                <a:spcPct val="0"/>
              </a:spcBef>
            </a:pPr>
            <a:r>
              <a:rPr lang="bg-BG" sz="6200" i="1" dirty="0" smtClean="0">
                <a:solidFill>
                  <a:schemeClr val="tx1"/>
                </a:solidFill>
              </a:rPr>
              <a:t>БЛАГОДАРЯ </a:t>
            </a:r>
          </a:p>
          <a:p>
            <a:pPr>
              <a:spcBef>
                <a:spcPct val="0"/>
              </a:spcBef>
            </a:pPr>
            <a:r>
              <a:rPr lang="bg-BG" sz="6200" i="1" dirty="0" smtClean="0">
                <a:solidFill>
                  <a:schemeClr val="tx1"/>
                </a:solidFill>
              </a:rPr>
              <a:t>ЗА</a:t>
            </a:r>
          </a:p>
          <a:p>
            <a:pPr>
              <a:spcBef>
                <a:spcPct val="0"/>
              </a:spcBef>
            </a:pPr>
            <a:r>
              <a:rPr lang="bg-BG" sz="6200" i="1" dirty="0" smtClean="0">
                <a:solidFill>
                  <a:schemeClr val="tx1"/>
                </a:solidFill>
              </a:rPr>
              <a:t>ВНИМАНИЕТО</a:t>
            </a:r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endParaRPr lang="bg-BG" sz="1200" i="1" dirty="0"/>
          </a:p>
          <a:p>
            <a:pPr>
              <a:spcBef>
                <a:spcPct val="0"/>
              </a:spcBef>
            </a:pPr>
            <a:endParaRPr lang="bg-BG" sz="1200" i="1" dirty="0" smtClean="0"/>
          </a:p>
          <a:p>
            <a:pPr>
              <a:spcBef>
                <a:spcPct val="0"/>
              </a:spcBef>
            </a:pPr>
            <a:r>
              <a:rPr lang="bg-BG" sz="1200" i="1" dirty="0" smtClean="0"/>
              <a:t>Проект  “Подобряване на производтсвения капацитет и повишаване на конкурентоспособността на  Химмаш АД“, финансиран от Оперативна програма „Иновации и конкурентоспособност“, съфинансирана от Европейския съюз чрез Европейския фонд за регионално развитие.</a:t>
            </a:r>
            <a:endParaRPr lang="bg-BG" sz="12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785786" y="5143512"/>
            <a:ext cx="2254469" cy="783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215074" y="5000636"/>
            <a:ext cx="2346961" cy="915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523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ИНФОРМАЦИОНЕН ДЕН</vt:lpstr>
      <vt:lpstr>ПРЕКИ РЕЗУЛТАТИ ОТ ИЗПЪЛНЕНИЕ НА ПРОЕКТА</vt:lpstr>
      <vt:lpstr>КОСВЕНИ РЕЗУЛТАТИ ОТ ИЗПЪЛНЕНИЕ НА ПРОЕКТА</vt:lpstr>
      <vt:lpstr>ЕТАПИ НА ИЗПЪЛНЕНИЕ НА ПРОЕКТА</vt:lpstr>
      <vt:lpstr>ЕТАПИ НА ИЗПЪЛНЕНИЕТО НА ПРОЕКТА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Grohcheva</dc:creator>
  <cp:lastModifiedBy>user</cp:lastModifiedBy>
  <cp:revision>11</cp:revision>
  <dcterms:created xsi:type="dcterms:W3CDTF">2016-01-28T12:03:50Z</dcterms:created>
  <dcterms:modified xsi:type="dcterms:W3CDTF">2017-06-13T08:36:06Z</dcterms:modified>
</cp:coreProperties>
</file>